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</p14:sldIdLst>
        </p14:section>
        <p14:section name="1. Graph Thinking" id="{CD39ED92-B5D8-4E2A-839F-C7B7380E0B55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2. Querying Graphs" id="{7090E834-29E3-4D73-AA3C-F9A5969AC063}">
          <p14:sldIdLst>
            <p14:sldId id="275"/>
            <p14:sldId id="276"/>
            <p14:sldId id="277"/>
          </p14:sldIdLst>
        </p14:section>
        <p14:section name="3. Exploring Neo4j" id="{D9C33D52-22CB-4712-90BA-A8CC4F64AA92}">
          <p14:sldIdLst>
            <p14:sldId id="278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255" y="28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graphdb/tree/main/neo4j/neo4j_fundamentals_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66294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Neo4j </a:t>
            </a:r>
            <a:r>
              <a:rPr lang="zh-CN" altLang="en-US" dirty="0"/>
              <a:t>图像数据库入门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290" y="2362200"/>
            <a:ext cx="5459836" cy="16764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/>
              <a:t>开篇与</a:t>
            </a:r>
            <a:endParaRPr lang="en-US" altLang="zh-CN" sz="4000" dirty="0"/>
          </a:p>
          <a:p>
            <a:pPr>
              <a:lnSpc>
                <a:spcPct val="110000"/>
              </a:lnSpc>
            </a:pPr>
            <a:r>
              <a:rPr lang="zh-CN" altLang="en-US" sz="4000" dirty="0"/>
              <a:t>课程介绍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685800"/>
            <a:ext cx="1329211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6457B-6A6F-DA5C-9D78-FE0D258BCB07}"/>
              </a:ext>
            </a:extLst>
          </p:cNvPr>
          <p:cNvSpPr txBox="1"/>
          <p:nvPr/>
        </p:nvSpPr>
        <p:spPr>
          <a:xfrm>
            <a:off x="150812" y="5067503"/>
            <a:ext cx="5867400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参考资料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https://github.com/yasenstar/learn_graphdb/tree/main/neo4j/neo4j_fundamentals_c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也可以在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gitee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上找到同步版本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CE201-5DAE-CB74-3065-A2A358AF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219200"/>
            <a:ext cx="6858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1F1C-64F7-53E6-3801-82E419A7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8601EA-7E4E-687D-67DD-FD8E45A7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8" y="2057400"/>
            <a:ext cx="82479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AFA8A45-2A18-4571-8B01-0ED7847F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2.2 </a:t>
            </a:r>
            <a:r>
              <a:rPr lang="zh-CN" altLang="en-US" dirty="0"/>
              <a:t>模式匹配 </a:t>
            </a:r>
            <a:r>
              <a:rPr lang="en-US" dirty="0"/>
              <a:t>Pattern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A172-6715-64E4-6BD8-3FA6754669D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4CB84-A4F4-DA38-BF6E-066EC85A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15E68-5F61-FB17-8CF7-387BB408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2668250"/>
            <a:ext cx="2776928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BD0C17-B2E3-A2B5-822B-8D04EDE28FD8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1F35-497A-86B4-748D-EDBD8E5C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D62B-7891-3A3A-9DA5-7D720BD2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2132349"/>
            <a:ext cx="9553489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9227C17-9A4A-F186-583D-37B68B24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2.3 </a:t>
            </a:r>
            <a:r>
              <a:rPr lang="zh-CN" altLang="en-US" dirty="0"/>
              <a:t>创建图形 </a:t>
            </a:r>
            <a:r>
              <a:rPr lang="en-US" dirty="0"/>
              <a:t>Creating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BB134-9E86-4BC2-3FBF-E801C6B6288C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5130-9E86-BD75-A2BB-62170D04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F5655-6021-448D-C9E1-DF7BC50937F6}"/>
              </a:ext>
            </a:extLst>
          </p:cNvPr>
          <p:cNvSpPr txBox="1"/>
          <p:nvPr/>
        </p:nvSpPr>
        <p:spPr>
          <a:xfrm>
            <a:off x="6399212" y="2659559"/>
            <a:ext cx="4535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vs. MERGE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F06E8B-6D61-7A5B-ADC5-F65FFE96AA3E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3387-DCE6-20CD-2F02-D263BA1A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7565AD5-214C-EED1-A80E-28383B47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Neo4j </a:t>
            </a:r>
            <a:r>
              <a:rPr lang="zh-CN" altLang="en-US" sz="4800" dirty="0"/>
              <a:t>概览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85E90-1BE4-D9DC-D4BF-2B6C1BA80B14}"/>
              </a:ext>
            </a:extLst>
          </p:cNvPr>
          <p:cNvSpPr txBox="1"/>
          <p:nvPr/>
        </p:nvSpPr>
        <p:spPr>
          <a:xfrm>
            <a:off x="2299247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39842-76AD-270F-6E36-42CD5371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77022D-C1F2-E5E4-EC17-86E0061FB31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549B9-0A6B-BB29-7523-8B18C134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2029011"/>
            <a:ext cx="10058400" cy="460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3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DA57B-599F-F735-2A39-EF7D9053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606" y="0"/>
            <a:ext cx="102016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1F73-4243-90C0-4180-079AB86D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3352800"/>
            <a:ext cx="6258798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58" y="827748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64622-DA46-C882-B222-57AE0F602D69}"/>
              </a:ext>
            </a:extLst>
          </p:cNvPr>
          <p:cNvSpPr txBox="1"/>
          <p:nvPr/>
        </p:nvSpPr>
        <p:spPr>
          <a:xfrm>
            <a:off x="7008812" y="1371600"/>
            <a:ext cx="1665841" cy="186204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endParaRPr lang="en-US" sz="115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43F60792-5321-0B0E-0D80-DC51155B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57200"/>
            <a:ext cx="9209403" cy="5597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414DF-882B-415A-F271-8DB90AF1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907199"/>
            <a:ext cx="5181600" cy="273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B387F-6435-1A25-C831-28EF8FC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7" y="1895187"/>
            <a:ext cx="3996356" cy="1940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762000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3. Neo4j </a:t>
            </a:r>
            <a:r>
              <a:rPr lang="zh-CN" altLang="en-US" sz="4000" b="1" dirty="0"/>
              <a:t>概览</a:t>
            </a:r>
            <a:br>
              <a:rPr lang="en-US" dirty="0"/>
            </a:br>
            <a:r>
              <a:rPr lang="en-US" dirty="0"/>
              <a:t>3.1 Neo4j </a:t>
            </a:r>
            <a:r>
              <a:rPr lang="zh-CN" altLang="en-US" dirty="0"/>
              <a:t>的获取与安装配置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EEBF5-6ED5-F3D2-A404-8BB65B77733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CA3C-D3C3-7C91-5DA4-30FEF403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60068"/>
            <a:ext cx="8001000" cy="442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9489E-C4EE-3A70-BF2D-B5DC64EEA0A3}"/>
              </a:ext>
            </a:extLst>
          </p:cNvPr>
          <p:cNvSpPr txBox="1"/>
          <p:nvPr/>
        </p:nvSpPr>
        <p:spPr>
          <a:xfrm>
            <a:off x="5789612" y="2133600"/>
            <a:ext cx="487680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工欲善其事 必先利其器</a:t>
            </a:r>
            <a:endParaRPr lang="en-US" altLang="zh-CN" dirty="0"/>
          </a:p>
          <a:p>
            <a:r>
              <a:rPr lang="en-US" dirty="0"/>
              <a:t>To do a good job, one must first sharpen one's tools.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F372-8EC1-BF4F-BB55-C0E5B941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1DABAD-E9FF-9E96-0BE2-7AEF0D3A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3987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创建你的第一个图形节点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C278-6ABC-C101-5C5D-85CC49E6BD3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7182-DFD9-030F-E34D-1F768F58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7A5EF9-6A46-2C0F-FB9F-682B0F8C270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3BCA-997C-D16C-AA1D-737BF5F7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" y="2132349"/>
            <a:ext cx="10058400" cy="457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9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285B-D98D-DB02-9593-8A3B133D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A28B16-AA82-D4F4-B557-9E06912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2239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创建更多图形节点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650-5C12-D06A-1D8B-6EE89D4C081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A7E0-454C-E2E0-6A51-551140D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D0C559-2833-3EEC-8D8A-7BC145EB0142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15ED1-95F2-5C10-47DF-6002447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132349"/>
            <a:ext cx="10134600" cy="463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AD31-51E0-F13F-3117-959B2124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1C20D-7A4C-3D7F-ADB7-99A9BDEF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创建关系</a:t>
            </a:r>
            <a:r>
              <a:rPr lang="en-US" dirty="0"/>
              <a:t>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64C53-AE4C-652E-BCC0-6B2552DFEA4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36AB-CF78-013E-2B21-6D2E543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0DD5A9-AA81-4447-A023-8F87C4750D2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520F-E918-93A2-D64F-9548B155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6" y="2132349"/>
            <a:ext cx="10032716" cy="46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0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6C6A-5513-9852-9224-9E3B8CA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B40100-0D1F-79BD-67A5-4F422ECE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1.1 </a:t>
            </a:r>
            <a:r>
              <a:rPr lang="zh-CN" altLang="en-US" dirty="0"/>
              <a:t>什么是</a:t>
            </a:r>
            <a:r>
              <a:rPr lang="en-US" dirty="0"/>
              <a:t>Neo4j?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创建属性</a:t>
            </a:r>
            <a:r>
              <a:rPr lang="en-US" dirty="0"/>
              <a:t>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BDF94-09FE-8BFE-9DF2-B7D3232BF09B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21F-BC64-AE64-A063-3D7EABAF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39721-D17F-0A78-375C-4A15A09FA871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C068E-BC65-5221-5C4B-4A00455B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06010"/>
            <a:ext cx="9829800" cy="449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3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2F07-BAA0-50CB-0608-0A711E49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166D28-7266-892D-60F7-B6ABE534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2029011"/>
            <a:ext cx="7431489" cy="465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962D61F-5DDA-34BD-3E18-2AF40708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r>
              <a:rPr lang="zh-CN" altLang="en-US" dirty="0"/>
              <a:t>图形化思考</a:t>
            </a:r>
            <a:br>
              <a:rPr lang="en-US" altLang="zh-CN" dirty="0"/>
            </a:br>
            <a:r>
              <a:rPr lang="en-US" dirty="0"/>
              <a:t>1.2 Thinking In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0A24-4E60-1A5C-D732-709E6EEA233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57428-2DD9-C01B-4065-44A661C6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F14EF-12D0-5455-D544-4CD6ACE6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3571448"/>
            <a:ext cx="4484454" cy="3286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DADE69-7A94-6264-DB52-C7D04F1DF0C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F3E-9C15-5E5C-9C3C-3527DB5A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ED0C2-714C-DFEA-4330-C6E18D31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050946"/>
            <a:ext cx="10058400" cy="469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437E935-3772-3483-2BD0-AA0DB2F3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图形化思考</a:t>
            </a:r>
            <a:br>
              <a:rPr lang="en-US" dirty="0"/>
            </a:br>
            <a:r>
              <a:rPr lang="en-US" dirty="0"/>
              <a:t>1.3 </a:t>
            </a:r>
            <a:r>
              <a:rPr lang="zh-CN" altLang="en-US" dirty="0"/>
              <a:t>图形无处不在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3D96-F76C-AAB2-C9C1-302A768C5F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75A8-E631-8D6A-DBAD-5359E5A5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B50D-74F7-B96C-BCEB-D4E56A3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4396817"/>
            <a:ext cx="2432736" cy="2286000"/>
          </a:xfrm>
          <a:prstGeom prst="roundRect">
            <a:avLst>
              <a:gd name="adj" fmla="val 4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CEE97-A378-7AE3-5465-205774B4268C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9403-9EEC-80CD-E414-8430A8F2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D9A2B-2FCC-F082-A707-B151A95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28303"/>
            <a:ext cx="9906000" cy="457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B7B6870-4E87-B316-68B0-45059B44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9" y="789138"/>
            <a:ext cx="6553200" cy="1343212"/>
          </a:xfrm>
        </p:spPr>
        <p:txBody>
          <a:bodyPr anchor="ctr">
            <a:normAutofit/>
          </a:bodyPr>
          <a:lstStyle/>
          <a:p>
            <a:r>
              <a:rPr lang="en-US" dirty="0"/>
              <a:t>2 </a:t>
            </a:r>
            <a:r>
              <a:rPr lang="zh-CN" altLang="en-US" dirty="0"/>
              <a:t>查询图形数据库</a:t>
            </a:r>
            <a:br>
              <a:rPr lang="en-US" dirty="0"/>
            </a:br>
            <a:r>
              <a:rPr lang="en-US" dirty="0"/>
              <a:t>2.1 </a:t>
            </a:r>
            <a:r>
              <a:rPr lang="zh-CN" altLang="en-US" dirty="0"/>
              <a:t>读取图形 </a:t>
            </a:r>
            <a:r>
              <a:rPr lang="en-US" dirty="0"/>
              <a:t>Reading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2F595-A7A0-B322-0D5F-AE977AED6B7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07D78-78CA-572B-9008-A8083622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B6585-0BF8-62A9-130C-B7B8AEBB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44" y="3886200"/>
            <a:ext cx="3905359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3F7C6-4C36-3F4D-498D-41DF8FFF8DAF}"/>
              </a:ext>
            </a:extLst>
          </p:cNvPr>
          <p:cNvSpPr txBox="1"/>
          <p:nvPr/>
        </p:nvSpPr>
        <p:spPr>
          <a:xfrm>
            <a:off x="4310798" y="5486400"/>
            <a:ext cx="372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https://sandbox.neo4j.com/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76503-E84C-A861-D683-B664E37A55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6294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Neo4j </a:t>
            </a:r>
            <a:r>
              <a:rPr lang="zh-CN" altLang="en-US"/>
              <a:t>图像数据库入门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5035</TotalTime>
  <Words>253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华文隶书</vt:lpstr>
      <vt:lpstr>Arial</vt:lpstr>
      <vt:lpstr>Calibri</vt:lpstr>
      <vt:lpstr>Tech 16x9</vt:lpstr>
      <vt:lpstr>Neo4j 图像数据库入门</vt:lpstr>
      <vt:lpstr>3. Neo4j 概览 3.1 Neo4j 的获取与安装配置</vt:lpstr>
      <vt:lpstr>1. 图形化思考 1.1 什么是Neo4j? – 创建你的第一个图形节点</vt:lpstr>
      <vt:lpstr>1. 图形化思考 1.1 什么是Neo4j? – 创建更多图形节点</vt:lpstr>
      <vt:lpstr>1. 图形化思考 1.1 什么是Neo4j? – 创建关系 Relationships</vt:lpstr>
      <vt:lpstr>1. 图形化思考 1.1 什么是Neo4j? – 创建属性 Properties</vt:lpstr>
      <vt:lpstr>1. 图形化思考 1.2 Thinking In Graphs</vt:lpstr>
      <vt:lpstr>1.图形化思考 1.3 图形无处不在</vt:lpstr>
      <vt:lpstr>2 查询图形数据库 2.1 读取图形 Reading Graphs</vt:lpstr>
      <vt:lpstr>2 查询图形数据库 2.2 模式匹配 Pattern Matching</vt:lpstr>
      <vt:lpstr>2 查询图形数据库 2.3 创建图形 Creating Graphs</vt:lpstr>
      <vt:lpstr>3. Neo4j 概览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36</cp:revision>
  <dcterms:created xsi:type="dcterms:W3CDTF">2025-09-27T03:02:45Z</dcterms:created>
  <dcterms:modified xsi:type="dcterms:W3CDTF">2025-10-06T06:14:06Z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